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75" r:id="rId3"/>
    <p:sldId id="259" r:id="rId4"/>
    <p:sldId id="258" r:id="rId5"/>
    <p:sldId id="274" r:id="rId6"/>
    <p:sldId id="278" r:id="rId7"/>
    <p:sldId id="261" r:id="rId8"/>
    <p:sldId id="277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6" d="100"/>
          <a:sy n="66" d="100"/>
        </p:scale>
        <p:origin x="-1506" y="-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9FF904-9B69-4275-B084-13A0D41393E7}" type="datetimeFigureOut">
              <a:rPr lang="ru-RU" smtClean="0"/>
              <a:pPr/>
              <a:t>05.08.2020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8FAF0F-7C10-4F9B-A196-462BCEC4C90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8FAF0F-7C10-4F9B-A196-462BCEC4C90B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05.08.2020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05.08.2020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05.08.2020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1\Desktop\free-ppt-Blue-World-Powerpoint-Templat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84584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323528" y="2060575"/>
            <a:ext cx="8820473" cy="1655763"/>
          </a:xfrm>
        </p:spPr>
        <p:txBody>
          <a:bodyPr>
            <a:noAutofit/>
          </a:bodyPr>
          <a:lstStyle/>
          <a:p>
            <a:r>
              <a:rPr lang="ru-RU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Федеральный национальный проект </a:t>
            </a:r>
            <a:br>
              <a:rPr lang="ru-RU" sz="4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«Успех каждого ребёнка»</a:t>
            </a:r>
            <a:r>
              <a:rPr lang="ru-RU" b="1" i="1" dirty="0" smtClean="0">
                <a:solidFill>
                  <a:schemeClr val="tx2"/>
                </a:solidFill>
              </a:rPr>
              <a:t/>
            </a:r>
            <a:br>
              <a:rPr lang="ru-RU" b="1" i="1" dirty="0" smtClean="0">
                <a:solidFill>
                  <a:schemeClr val="tx2"/>
                </a:solidFill>
              </a:rPr>
            </a:br>
            <a:endParaRPr lang="ru-RU" b="1" i="1" dirty="0">
              <a:solidFill>
                <a:schemeClr val="tx2"/>
              </a:solidFill>
            </a:endParaRPr>
          </a:p>
        </p:txBody>
      </p:sp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539552" y="224396"/>
            <a:ext cx="813690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Муниципальное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бюджетное  общеобразовательное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учреждение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«Гимназия Культуры мира»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Города</a:t>
            </a:r>
            <a:r>
              <a:rPr kumimoji="0" lang="ru-RU" sz="2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Дербент Республики Дагестан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1\Desktop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7331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251520" y="548680"/>
            <a:ext cx="8568952" cy="5577483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выработка индивидуальных эталонов или относительных норм, по которым педагог оценивает достижения в интеллектуальном развитии и информирует о них детей;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индивидуализация степени трудности заданий посредством предоставления детям возможности их выбора;</a:t>
            </a:r>
          </a:p>
          <a:p>
            <a:pPr lvl="0" algn="just"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включение внутренних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активизаторов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ребенка;</a:t>
            </a:r>
          </a:p>
          <a:p>
            <a:pPr lvl="0" algn="just"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осуществление оценки деятельности с точки зрения внутренних изменчивых факторов – усилий;</a:t>
            </a:r>
          </a:p>
          <a:p>
            <a:pPr lvl="0" algn="just"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обеспечение внешнего подкрепления на основе индивидуальных относительных норм.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C:\Users\1\Desktop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7331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Разновидности успеха дошкольника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497363"/>
          </a:xfrm>
        </p:spPr>
        <p:txBody>
          <a:bodyPr/>
          <a:lstStyle/>
          <a:p>
            <a:pPr lvl="0" algn="just">
              <a:buFont typeface="Wingdings" pitchFamily="2" charset="2"/>
              <a:buChar char="§"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Признание конкретного результата ребенка, в т. ч. и в случае преодоления им каких-либо трудностей;</a:t>
            </a:r>
          </a:p>
          <a:p>
            <a:pPr lvl="0" algn="just">
              <a:buFont typeface="Wingdings" pitchFamily="2" charset="2"/>
              <a:buChar char="§"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Признание личности ребенка в целом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http://noc.isert-ran.ru/uploads/activity_image/2016/06/3832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3645024"/>
            <a:ext cx="5832648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1\Desktop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7331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Деятельность воспитателей по созданию ситуации успеха</a:t>
            </a:r>
            <a:r>
              <a:rPr lang="ru-RU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sz="3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algn="just"/>
            <a:r>
              <a:rPr lang="ru-RU" sz="9600" b="1" i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создание комфортности для ребенка</a:t>
            </a:r>
            <a:r>
              <a:rPr lang="ru-RU" sz="9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ru-RU" sz="9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погружение ребенка в творческий </a:t>
            </a:r>
            <a:r>
              <a:rPr lang="ru-RU" sz="9600" b="1" i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процесс</a:t>
            </a:r>
            <a:r>
              <a:rPr lang="ru-RU" sz="9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ru-RU" sz="9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использование в работе активных методов и форм обучения и воспитания;</a:t>
            </a:r>
          </a:p>
          <a:p>
            <a:pPr algn="just"/>
            <a:r>
              <a:rPr lang="ru-RU" sz="9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опора на внутреннюю </a:t>
            </a:r>
            <a:r>
              <a:rPr lang="ru-RU" sz="9600" b="1" i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мотивацию;</a:t>
            </a:r>
            <a:endParaRPr lang="ru-RU" sz="96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9600" b="1" i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постепенный</a:t>
            </a:r>
            <a:r>
              <a:rPr lang="ru-RU" sz="9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переход от совместных действий к самостоятельным; от самого простого до максимально сложного задания; «открытие новых знаний».</a:t>
            </a:r>
          </a:p>
          <a:p>
            <a:pPr algn="just"/>
            <a:r>
              <a:rPr lang="ru-RU" sz="9600" b="1" i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вариативность  </a:t>
            </a:r>
            <a:r>
              <a:rPr lang="ru-RU" sz="9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для выбора направления деятельности, способов работы, типов творческих заданий, материалов, техники и др.</a:t>
            </a:r>
          </a:p>
          <a:p>
            <a:pPr algn="just"/>
            <a:r>
              <a:rPr lang="ru-RU" sz="9600" b="1" i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индивидуальный подход</a:t>
            </a:r>
            <a:r>
              <a:rPr lang="ru-RU" sz="9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(учет индивидуальных психофизиологических особенностей каждого ребенка и группы в целом)</a:t>
            </a:r>
          </a:p>
          <a:p>
            <a:endParaRPr lang="ru-RU" sz="51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Users\1\Desktop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7331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Технологические операции создания ситуации успеха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авансирование успешного результата; </a:t>
            </a:r>
          </a:p>
          <a:p>
            <a:pPr lvl="0"/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латентное (скрытое) инструктирование ребенка в способах выполнения;</a:t>
            </a:r>
          </a:p>
          <a:p>
            <a:pPr lvl="0"/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мобилизация активности, педагогическое внушение;</a:t>
            </a:r>
          </a:p>
          <a:p>
            <a:pPr lvl="0"/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высокая оценка определенной детали</a:t>
            </a:r>
          </a:p>
          <a:p>
            <a:pPr lvl="0"/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снятие страха </a:t>
            </a:r>
          </a:p>
          <a:p>
            <a:pPr lvl="0"/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внесение мотива</a:t>
            </a:r>
          </a:p>
          <a:p>
            <a:pPr lvl="0"/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персональная исключительность</a:t>
            </a:r>
          </a:p>
          <a:p>
            <a:pPr lvl="0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" name="Рисунок 3" descr="https://static.tildacdn.com/tild3231-6364-4562-b233-623361663561/__.jpg"/>
          <p:cNvPicPr/>
          <p:nvPr/>
        </p:nvPicPr>
        <p:blipFill>
          <a:blip r:embed="rId3" cstate="print"/>
          <a:srcRect l="36476" t="49367"/>
          <a:stretch>
            <a:fillRect/>
          </a:stretch>
        </p:blipFill>
        <p:spPr bwMode="auto">
          <a:xfrm>
            <a:off x="251520" y="4581128"/>
            <a:ext cx="8712968" cy="2088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Users\1\Desktop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7331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899592" y="1600200"/>
            <a:ext cx="7887250" cy="4525963"/>
          </a:xfrm>
        </p:spPr>
        <p:txBody>
          <a:bodyPr>
            <a:normAutofit/>
          </a:bodyPr>
          <a:lstStyle/>
          <a:p>
            <a:pPr algn="r">
              <a:buNone/>
            </a:pPr>
            <a:r>
              <a:rPr lang="ru-RU" sz="2800" dirty="0" smtClean="0"/>
              <a:t>                                             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Детская успешность – это  </a:t>
            </a:r>
          </a:p>
          <a:p>
            <a:pPr algn="r"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тот самый механизм,</a:t>
            </a:r>
          </a:p>
          <a:p>
            <a:pPr algn="r"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благодаря запуску</a:t>
            </a:r>
          </a:p>
          <a:p>
            <a:pPr algn="r"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которого можно раскрыть </a:t>
            </a:r>
          </a:p>
          <a:p>
            <a:pPr algn="r"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человеческий потенциал </a:t>
            </a:r>
          </a:p>
          <a:p>
            <a:pPr algn="r"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во всей его полноте.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ttps://ds05.infourok.ru/uploads/ex/0ca6/0007d4d5-7b378d55/hello_html_4f134d2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1628800"/>
            <a:ext cx="3814144" cy="33718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C:\Users\1\Desktop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7331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5699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Развитие системы дополнительного образования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algn="just">
              <a:buNone/>
            </a:pP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Разработка и реализация целевых моделей развития региональных систем дополнительного образования.</a:t>
            </a:r>
            <a:endParaRPr lang="ru-RU" sz="28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5" name="Рисунок 4" descr="http://pervaya-berdsk.ru/images/novosti/2018-2019/nov2018/shtu.jpg"/>
          <p:cNvPicPr/>
          <p:nvPr/>
        </p:nvPicPr>
        <p:blipFill>
          <a:blip r:embed="rId3" cstate="print"/>
          <a:srcRect t="6000" r="-1351" b="4000"/>
          <a:stretch>
            <a:fillRect/>
          </a:stretch>
        </p:blipFill>
        <p:spPr bwMode="auto">
          <a:xfrm>
            <a:off x="1259632" y="3071810"/>
            <a:ext cx="6552728" cy="33815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1\Desktop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7331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914400" y="260350"/>
            <a:ext cx="8229600" cy="706438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Реализация проекта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67544" y="1268760"/>
            <a:ext cx="8280920" cy="4857403"/>
          </a:xfrm>
        </p:spPr>
        <p:txBody>
          <a:bodyPr>
            <a:normAutofit fontScale="92500" lnSpcReduction="10000"/>
          </a:bodyPr>
          <a:lstStyle/>
          <a:p>
            <a:r>
              <a:rPr lang="ru-RU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Сроки реализации: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01.01.2019 - 31.12.2024</a:t>
            </a:r>
          </a:p>
          <a:p>
            <a:endParaRPr lang="ru-RU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Ответственные за реализацию проекта: </a:t>
            </a:r>
          </a:p>
          <a:p>
            <a:endParaRPr lang="ru-RU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куратор – заместитель председателя</a:t>
            </a:r>
          </a:p>
          <a:p>
            <a:pPr>
              <a:buNone/>
            </a:pPr>
            <a:r>
              <a:rPr lang="ru-RU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правительства РФ Татьяна Голикова;</a:t>
            </a:r>
          </a:p>
          <a:p>
            <a:pPr>
              <a:buFont typeface="Wingdings" pitchFamily="2" charset="2"/>
              <a:buChar char="Ø"/>
            </a:pPr>
            <a:endParaRPr lang="ru-RU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endParaRPr lang="ru-RU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руководитель национального проекта – </a:t>
            </a:r>
          </a:p>
          <a:p>
            <a:pPr>
              <a:buNone/>
            </a:pPr>
            <a:r>
              <a:rPr lang="ru-RU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министр просвещения РФ Ольга </a:t>
            </a:r>
          </a:p>
          <a:p>
            <a:pPr>
              <a:buNone/>
            </a:pPr>
            <a:r>
              <a:rPr lang="ru-RU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Васильева</a:t>
            </a:r>
          </a:p>
          <a:p>
            <a:endParaRPr lang="ru-RU" dirty="0"/>
          </a:p>
        </p:txBody>
      </p:sp>
      <p:pic>
        <p:nvPicPr>
          <p:cNvPr id="4" name="Рисунок 3" descr="C:\Users\1\Desktop\f326cd94716fda6707216f22ae28e8f9.jpg"/>
          <p:cNvPicPr/>
          <p:nvPr/>
        </p:nvPicPr>
        <p:blipFill>
          <a:blip r:embed="rId3" cstate="print"/>
          <a:srcRect t="1250" r="13777"/>
          <a:stretch>
            <a:fillRect/>
          </a:stretch>
        </p:blipFill>
        <p:spPr bwMode="auto">
          <a:xfrm>
            <a:off x="6516216" y="2492896"/>
            <a:ext cx="2088232" cy="15841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https://avatars.mds.yandex.net/get-zen_doc/196027/pub_5ced31667f011d00af2dd19c_5ced3173483a9c00afe1abfa/scale_1200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224" y="4653136"/>
            <a:ext cx="2088232" cy="16561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C:\Users\1\Desktop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7331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1115616" y="1125538"/>
            <a:ext cx="7099722" cy="410368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                                </a:t>
            </a:r>
          </a:p>
          <a:p>
            <a:pPr algn="r">
              <a:buNone/>
            </a:pPr>
            <a:r>
              <a:rPr lang="ru-RU" sz="2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                               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«Каждый    ребёнок  </a:t>
            </a:r>
          </a:p>
          <a:p>
            <a:pPr algn="r">
              <a:buNone/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  одарён,   раскрыть   его </a:t>
            </a:r>
          </a:p>
          <a:p>
            <a:pPr algn="r">
              <a:buNone/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         способности  – наша задача.   </a:t>
            </a:r>
          </a:p>
          <a:p>
            <a:pPr algn="r">
              <a:buNone/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      В этом - успех   России». </a:t>
            </a:r>
          </a:p>
          <a:p>
            <a:pPr algn="just">
              <a:buNone/>
            </a:pPr>
            <a:r>
              <a:rPr lang="ru-RU" sz="2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											                           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В. В. Путин 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ttps://img1.goodfon.ru/original/3544x2456/4/33/putin-rossiya-car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285860"/>
            <a:ext cx="3786214" cy="35895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C:\Users\1\Desktop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7331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38138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Цель проекта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340768"/>
            <a:ext cx="8568952" cy="5184576"/>
          </a:xfrm>
        </p:spPr>
        <p:txBody>
          <a:bodyPr>
            <a:normAutofit fontScale="77500" lnSpcReduction="20000"/>
          </a:bodyPr>
          <a:lstStyle/>
          <a:p>
            <a:pPr algn="just">
              <a:lnSpc>
                <a:spcPct val="150000"/>
              </a:lnSpc>
              <a:buNone/>
            </a:pP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                            </a:t>
            </a:r>
            <a:r>
              <a:rPr lang="ru-RU" sz="31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	</a:t>
            </a:r>
            <a:r>
              <a:rPr lang="ru-RU" sz="3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Обеспечение к 2024 году для детей          </a:t>
            </a:r>
          </a:p>
          <a:p>
            <a:pPr algn="just">
              <a:lnSpc>
                <a:spcPct val="150000"/>
              </a:lnSpc>
              <a:buNone/>
            </a:pPr>
            <a:r>
              <a:rPr lang="ru-RU" sz="3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в возрасте от 5 до 18 лет доступных </a:t>
            </a:r>
          </a:p>
          <a:p>
            <a:pPr algn="just">
              <a:lnSpc>
                <a:spcPct val="150000"/>
              </a:lnSpc>
              <a:buNone/>
            </a:pPr>
            <a:r>
              <a:rPr lang="ru-RU" sz="3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для каждого и качественных условий для воспитания гармонично развитой и социально ответственной личности путем  увеличения охвата дополнительным образованием до 80% от общего числа детей, обновления содержания и методов дополнительного образования детей, развития кадрового потенциала и модернизации инфраструктуры системы дополнительного образования детей</a:t>
            </a:r>
            <a:r>
              <a:rPr lang="ru-RU" sz="3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7" name="Рисунок 6" descr="https://221324.selcdn.ru/prod-media/backend/pictures/024557b9cf5f4fb0a56addb2304e5412.large.jpg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528" y="188640"/>
            <a:ext cx="2448272" cy="2376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C:\Users\1\Desktop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7331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777875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Задачи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323528" y="1125538"/>
            <a:ext cx="8496943" cy="5000625"/>
          </a:xfrm>
        </p:spPr>
        <p:txBody>
          <a:bodyPr>
            <a:normAutofit fontScale="70000" lnSpcReduction="20000"/>
          </a:bodyPr>
          <a:lstStyle/>
          <a:p>
            <a:pPr algn="just">
              <a:buFont typeface="Wingdings" pitchFamily="2" charset="2"/>
              <a:buChar char="Ø"/>
            </a:pPr>
            <a:r>
              <a:rPr lang="ru-RU" sz="3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Реализация проекта «Доступное дополнительное образование для детей». Качественное обновление содержания программ ДПО. </a:t>
            </a:r>
          </a:p>
          <a:p>
            <a:pPr algn="just"/>
            <a:endParaRPr lang="ru-RU" sz="34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ru-RU" sz="3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Раскрытие и развитие способностей и талантов у подрастающего поколения. </a:t>
            </a:r>
          </a:p>
          <a:p>
            <a:pPr algn="just"/>
            <a:endParaRPr lang="ru-RU" sz="34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ru-RU" sz="3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Реализация образовательных программ в сетевой форме с участием организаций дополнительного образования детей, предприятий реального сектора экономики учреждений культуры и спорта. </a:t>
            </a:r>
          </a:p>
          <a:p>
            <a:pPr algn="just"/>
            <a:endParaRPr lang="ru-RU" sz="34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ru-RU" sz="3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Создание условий для формирования универсальной </a:t>
            </a:r>
            <a:r>
              <a:rPr lang="ru-RU" sz="3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безбарьерной</a:t>
            </a:r>
            <a:r>
              <a:rPr lang="ru-RU" sz="3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среды для реализации программ дополнительного образования для детей с ОВЗ. </a:t>
            </a:r>
          </a:p>
          <a:p>
            <a:pPr algn="just"/>
            <a:endParaRPr lang="ru-RU" b="1" i="1" dirty="0" smtClean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http://www.uo-sergach.ru/%D0%9F%D1%80%D0%BE%D0%B5%D0%BA%D1%82%D1%8B/%D0%B5%D1%80%D1%82%D0%B8%D1%84%D0%B8%D0%BA%D0%B0%D1%82%D1%8B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8264" y="-171400"/>
            <a:ext cx="1939988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C:\Users\1\Desktop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73310" cy="6858000"/>
          </a:xfrm>
          <a:prstGeom prst="rect">
            <a:avLst/>
          </a:prstGeom>
          <a:noFill/>
        </p:spPr>
      </p:pic>
      <p:sp>
        <p:nvSpPr>
          <p:cNvPr id="5" name="Содержимое 4"/>
          <p:cNvSpPr>
            <a:spLocks noGrp="1"/>
          </p:cNvSpPr>
          <p:nvPr>
            <p:ph idx="4294967295"/>
          </p:nvPr>
        </p:nvSpPr>
        <p:spPr>
          <a:xfrm>
            <a:off x="323528" y="404813"/>
            <a:ext cx="8568952" cy="5976937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20000"/>
              </a:lnSpc>
              <a:buFont typeface="Wingdings" pitchFamily="2" charset="2"/>
              <a:buChar char="Ø"/>
            </a:pPr>
            <a:r>
              <a:rPr lang="ru-RU" sz="9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Предоставление каждому ребенку права выбора и формирования своей образовательной траектории развития. </a:t>
            </a:r>
          </a:p>
          <a:p>
            <a:pPr>
              <a:lnSpc>
                <a:spcPct val="120000"/>
              </a:lnSpc>
              <a:buFont typeface="Wingdings" pitchFamily="2" charset="2"/>
              <a:buChar char="Ø"/>
            </a:pPr>
            <a:r>
              <a:rPr lang="ru-RU" sz="9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Применение современных образовательных технологий. </a:t>
            </a:r>
          </a:p>
          <a:p>
            <a:pPr>
              <a:lnSpc>
                <a:spcPct val="120000"/>
              </a:lnSpc>
              <a:buFont typeface="Wingdings" pitchFamily="2" charset="2"/>
              <a:buChar char="Ø"/>
            </a:pPr>
            <a:r>
              <a:rPr lang="ru-RU" sz="9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Обеспечение качественного сопровождения реализации обновленных образовательных программ. </a:t>
            </a:r>
          </a:p>
          <a:p>
            <a:pPr>
              <a:lnSpc>
                <a:spcPct val="120000"/>
              </a:lnSpc>
              <a:buFont typeface="Wingdings" pitchFamily="2" charset="2"/>
              <a:buChar char="Ø"/>
            </a:pPr>
            <a:r>
              <a:rPr lang="ru-RU" sz="9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Реализация комплекса мер, направленных на повышение доступности для детей программ базового уровня в сфере культуры, искусств, спорта.</a:t>
            </a:r>
          </a:p>
          <a:p>
            <a:pPr>
              <a:lnSpc>
                <a:spcPct val="120000"/>
              </a:lnSpc>
              <a:buFont typeface="Wingdings" pitchFamily="2" charset="2"/>
              <a:buChar char="Ø"/>
            </a:pPr>
            <a:r>
              <a:rPr lang="ru-RU" sz="9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Создание условий для самоопределения в выборе будущего профессионального пути. </a:t>
            </a:r>
          </a:p>
          <a:p>
            <a:pPr>
              <a:lnSpc>
                <a:spcPct val="120000"/>
              </a:lnSpc>
              <a:buFont typeface="Wingdings" pitchFamily="2" charset="2"/>
              <a:buChar char="Ø"/>
            </a:pPr>
            <a:r>
              <a:rPr lang="ru-RU" sz="9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Реализация проекта по созданию детских технопарков «</a:t>
            </a:r>
            <a:r>
              <a:rPr lang="ru-RU" sz="96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Кванториум</a:t>
            </a:r>
            <a:r>
              <a:rPr lang="ru-RU" sz="9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 для знакомства детей с современными технологиями. 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6" name="Рисунок 5" descr="http://www.uo-sergach.ru/%D0%9F%D1%80%D0%BE%D0%B5%D0%BA%D1%82%D1%8B/%D0%B5%D1%80%D1%82%D0%B8%D1%84%D0%B8%D0%BA%D0%B0%D1%82%D1%8B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8" y="5373216"/>
            <a:ext cx="1939988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1\Desktop\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917331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936104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Успех – это: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оптимальное соотношение между ожиданиями личности ребенка и людей, входящих в его непосредственное окружение, и результатами его деятельности (педагогика);</a:t>
            </a:r>
          </a:p>
          <a:p>
            <a:pPr algn="just">
              <a:buFont typeface="Wingdings" pitchFamily="2" charset="2"/>
              <a:buChar char="Ø"/>
            </a:pPr>
            <a:endParaRPr lang="ru-RU" sz="24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переживание состояния радости, удовлетворение от того, что результат, к которому он стремился  в своей деятельности, либо совпал с ее ожиданиями, надеждами, либо превзошел их (психология);</a:t>
            </a:r>
          </a:p>
          <a:p>
            <a:pPr algn="just">
              <a:buFont typeface="Wingdings" pitchFamily="2" charset="2"/>
              <a:buChar char="Ø"/>
            </a:pPr>
            <a:endParaRPr lang="ru-RU" sz="24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умение  добиваться поставленных целей, получая от этого удовольствие.                             </a:t>
            </a:r>
            <a:endParaRPr lang="ru-RU" sz="2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Users\1\Desktop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7331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Ситуация  успеха - это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/>
          </a:bodyPr>
          <a:lstStyle/>
          <a:p>
            <a:pPr algn="just"/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переживание радости, удовлетворения от того, что результат, к которому стремилась  личность  в своей деятельности, либо совпал  с ее ожиданиями, надеждами, либо превзошел. (психология); </a:t>
            </a:r>
          </a:p>
          <a:p>
            <a:pPr algn="just"/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целенаправленное, организованное сочетание условий и продуманной  стратегии и тактики педагога,  при которых  для детей создается возможность достичь значительных запрограммированных результатов в деятельности (педагогика)</a:t>
            </a:r>
          </a:p>
          <a:p>
            <a:endParaRPr lang="ru-RU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Рисунок 3" descr="https://strategy24.ru/images/project/201908/59f7c1d20b585a5814f2b1782f07fb64.jpg"/>
          <p:cNvPicPr/>
          <p:nvPr/>
        </p:nvPicPr>
        <p:blipFill>
          <a:blip r:embed="rId3" cstate="print"/>
          <a:srcRect l="34862" t="6116" r="33802"/>
          <a:stretch>
            <a:fillRect/>
          </a:stretch>
        </p:blipFill>
        <p:spPr bwMode="auto">
          <a:xfrm>
            <a:off x="5868144" y="4365104"/>
            <a:ext cx="2520280" cy="2304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1\Desktop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7331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Психолого-педагогические условия</a:t>
            </a:r>
            <a:b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ситуации успеха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137323"/>
          </a:xfrm>
        </p:spPr>
        <p:txBody>
          <a:bodyPr>
            <a:normAutofit/>
          </a:bodyPr>
          <a:lstStyle/>
          <a:p>
            <a:pPr lvl="0" algn="just"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создание комфортных психолого-педагогических условий каждому ребенку </a:t>
            </a:r>
            <a:r>
              <a:rPr lang="ru-RU" sz="2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(мотивация благополучия, положительная оценка достижений ребенка, недопущение отрицательной оценки деятельности ребенка, индивидуальное обсуждение неудач и недочетов, уважение к идеям и мыслям ребенка; обеспечение терпеливой поддержки и внимания и т. д.)</a:t>
            </a:r>
            <a:r>
              <a:rPr lang="ru-RU" dirty="0" smtClean="0"/>
              <a:t>	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767</TotalTime>
  <Words>465</Words>
  <Application>Microsoft Office PowerPoint</Application>
  <PresentationFormat>Экран (4:3)</PresentationFormat>
  <Paragraphs>85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 Федеральный национальный проект    «Успех каждого ребёнка» </vt:lpstr>
      <vt:lpstr>Реализация проекта</vt:lpstr>
      <vt:lpstr>Слайд 3</vt:lpstr>
      <vt:lpstr>      Цель проекта</vt:lpstr>
      <vt:lpstr>Задачи</vt:lpstr>
      <vt:lpstr>Слайд 6</vt:lpstr>
      <vt:lpstr>Успех – это:</vt:lpstr>
      <vt:lpstr>Ситуация  успеха - это</vt:lpstr>
      <vt:lpstr>Психолого-педагогические условия ситуации успеха</vt:lpstr>
      <vt:lpstr>Слайд 10</vt:lpstr>
      <vt:lpstr>Разновидности успеха дошкольника</vt:lpstr>
      <vt:lpstr>Деятельность воспитателей по созданию ситуации успеха </vt:lpstr>
      <vt:lpstr>Технологические операции создания ситуации успеха</vt:lpstr>
      <vt:lpstr>Слайд 14</vt:lpstr>
      <vt:lpstr>Развитие системы дополнительного образования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Национальный проект  «Успех каждого ребенка» </dc:title>
  <cp:lastModifiedBy>ZAREMA</cp:lastModifiedBy>
  <cp:revision>144</cp:revision>
  <dcterms:modified xsi:type="dcterms:W3CDTF">2020-08-05T18:31:16Z</dcterms:modified>
</cp:coreProperties>
</file>